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5" r:id="rId9"/>
    <p:sldId id="263" r:id="rId10"/>
    <p:sldId id="264" r:id="rId11"/>
    <p:sldId id="27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655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5BDE55-58C7-0B80-ED4F-BA7BD35078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4A9C17A-083F-B7DC-8B71-FAF5AFDAC9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69901E-8AE5-F9EE-D773-63AE0CBE12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FB1762-61CC-D11D-80B3-8EE924A0A1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6693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cba80cb000ac8dd5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11" Type="http://schemas.openxmlformats.org/officeDocument/2006/relationships/image" Target="../media/image8.png"/><Relationship Id="rId5" Type="http://schemas.openxmlformats.org/officeDocument/2006/relationships/slide" Target="slide12.xml"/><Relationship Id="rId10" Type="http://schemas.openxmlformats.org/officeDocument/2006/relationships/image" Target="../media/image7.png"/><Relationship Id="rId4" Type="http://schemas.openxmlformats.org/officeDocument/2006/relationships/slide" Target="slide9.xml"/><Relationship Id="rId9" Type="http://schemas.openxmlformats.org/officeDocument/2006/relationships/slide" Target="slide1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9_1#c53e7fab0?vcp=1&amp;vop=1&amp;pid=20f82c8e3&amp;color=36,64,97&amp;vtp=1&amp;bt=1&amp;bbb=1"/>
              <p:cNvSpPr/>
              <p:nvPr/>
            </p:nvSpPr>
            <p:spPr>
              <a:xfrm>
                <a:off x="539496" y="1111649"/>
                <a:ext cx="11109960" cy="3237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可能的取值为1，2，3，4，5，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AN.19_1#c53e7fab0?vcp=1&amp;vop=1&amp;pid=20f82c8e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11649"/>
                <a:ext cx="11109960" cy="3237230"/>
              </a:xfrm>
              <a:prstGeom prst="rect">
                <a:avLst/>
              </a:prstGeom>
              <a:blipFill>
                <a:blip r:embed="rId3"/>
                <a:stretch>
                  <a:fillRect l="-1317" b="-43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O_7_AN.19_2#c53e7fab0?colgroup=4,8,8,8,8,8&amp;vcp=1&amp;vop=1&amp;pid=20f82c8e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6493710"/>
                  </p:ext>
                </p:extLst>
              </p:nvPr>
            </p:nvGraphicFramePr>
            <p:xfrm>
              <a:off x="539496" y="4478419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O_7_AN.19_2#c53e7fab0?colgroup=4,8,8,8,8,8&amp;vcp=1&amp;vop=1&amp;pid=20f82c8e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6493710"/>
                  </p:ext>
                </p:extLst>
              </p:nvPr>
            </p:nvGraphicFramePr>
            <p:xfrm>
              <a:off x="539496" y="4478419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1538" r="-910000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74157" r="-910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352" t="-74157" r="-40091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5352" t="-74157" r="-30091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4573" t="-74157" r="-200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5657" t="-74157" r="-10061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55657" t="-74157" r="-61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AN.19_3#c53e7fab0?vcp=1&amp;vop=1&amp;pid=20f82c8e3&amp;color=36,64,97&amp;vtp=1&amp;bbb=1&amp;hb=1">
                <a:extLst>
                  <a:ext uri="{FF2B5EF4-FFF2-40B4-BE49-F238E27FC236}">
                    <a16:creationId xmlns:a16="http://schemas.microsoft.com/office/drawing/2014/main" id="{F6A6D519-0141-CC44-F633-50403A875E36}"/>
                  </a:ext>
                </a:extLst>
              </p:cNvPr>
              <p:cNvSpPr/>
              <p:nvPr/>
            </p:nvSpPr>
            <p:spPr>
              <a:xfrm>
                <a:off x="539496" y="2685878"/>
                <a:ext cx="11109960" cy="16943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由离散型随机变量的均值与方差的定义知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×(1+2+3+4+5)=3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×[(−2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]=2</m:t>
                    </m:r>
                    <m:r>
                      <a:rPr lang="en-US" altLang="zh-CN" sz="1800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=(1+4+9+16+25)×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−9=2</m:t>
                    </m:r>
                    <m:r>
                      <a:rPr lang="en-US" altLang="zh-CN" b="0" i="0" smtClean="0">
                        <a:solidFill>
                          <a:srgbClr val="FF8827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AN.19_3#c53e7fab0?vcp=1&amp;vop=1&amp;pid=20f82c8e3&amp;color=36,64,97&amp;vtp=1&amp;bbb=1&amp;hb=1">
                <a:extLst>
                  <a:ext uri="{FF2B5EF4-FFF2-40B4-BE49-F238E27FC236}">
                    <a16:creationId xmlns:a16="http://schemas.microsoft.com/office/drawing/2014/main" id="{F6A6D519-0141-CC44-F633-50403A875E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85878"/>
                <a:ext cx="11109960" cy="1694307"/>
              </a:xfrm>
              <a:prstGeom prst="rect">
                <a:avLst/>
              </a:prstGeom>
              <a:blipFill>
                <a:blip r:embed="rId2"/>
                <a:stretch>
                  <a:fillRect l="-1317" b="-4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366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16fd6d97e?vcp=1&amp;pid=fe3e7320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两点分布的均值与方差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7_BD.20_1#ff6ae9fce?vaa=1&amp;vcp=1&amp;vop=1&amp;pid=16fd6d97e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[山东济宁2024高二期中]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在某场篮球比赛中，罚球命中一次得1分，不中得0分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．若甲运动员罚球命中的概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率为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0.73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，则甲运动员罚球一次得分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；方差是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B_7_BD.20_1#ff6ae9fce?vaa=1&amp;vcp=1&amp;vop=1&amp;pid=16fd6d97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22_1#ff6ae9fce.blank?vaa=1&amp;vcp=1&amp;vop=1&amp;pid=16fd6d97e&amp;color=36,64,97&amp;vpa=5&amp;vtp=1&amp;bbb=1"/>
          <p:cNvSpPr/>
          <p:nvPr/>
        </p:nvSpPr>
        <p:spPr>
          <a:xfrm>
            <a:off x="5216303" y="1685997"/>
            <a:ext cx="56673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0.73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7_AN.23_1#ff6ae9fce.blank?vaa=1&amp;vcp=1&amp;vop=1&amp;pid=16fd6d97e&amp;color=36,64,97&amp;vpa=6&amp;vtp=1&amp;bbb=1"/>
              <p:cNvSpPr/>
              <p:nvPr/>
            </p:nvSpPr>
            <p:spPr>
              <a:xfrm>
                <a:off x="6764910" y="1774848"/>
                <a:ext cx="85090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0.197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7_AN.23_1#ff6ae9fce.blank?vaa=1&amp;vcp=1&amp;vop=1&amp;pid=16fd6d97e&amp;color=36,64,97&amp;vpa=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4910" y="1774848"/>
                <a:ext cx="850900" cy="260350"/>
              </a:xfrm>
              <a:prstGeom prst="rect">
                <a:avLst/>
              </a:prstGeom>
              <a:blipFill>
                <a:blip r:embed="rId4"/>
                <a:stretch>
                  <a:fillRect l="-2878" r="-3597" b="-11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7_AS.21_1#ff6ae9fce?vaa=1&amp;vcp=1&amp;vop=1&amp;pid=16fd6d97e&amp;color=36,64,97&amp;vtp=1&amp;bbb=1"/>
              <p:cNvSpPr/>
              <p:nvPr/>
            </p:nvSpPr>
            <p:spPr>
              <a:xfrm>
                <a:off x="539496" y="2092666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=0)=0.27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=1)=0.73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B_7_AS.21_1#ff6ae9fce?vaa=1&amp;vcp=1&amp;vop=1&amp;pid=16fd6d9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1192530"/>
              </a:xfrm>
              <a:prstGeom prst="rect">
                <a:avLst/>
              </a:prstGeom>
              <a:blipFill>
                <a:blip r:embed="rId5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QB_7_AS.21_2#ff6ae9fce?colgroup=6,20,20&amp;vaa=1&amp;vcp=1&amp;vop=1&amp;pid=16fd6d97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3466870"/>
                  </p:ext>
                </p:extLst>
              </p:nvPr>
            </p:nvGraphicFramePr>
            <p:xfrm>
              <a:off x="539496" y="3413466"/>
              <a:ext cx="11082528" cy="779654"/>
            </p:xfrm>
            <a:graphic>
              <a:graphicData uri="http://schemas.openxmlformats.org/drawingml/2006/table">
                <a:tbl>
                  <a:tblPr/>
                  <a:tblGrid>
                    <a:gridCol w="15361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00376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0.27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0.73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QB_7_AS.21_2#ff6ae9fce?colgroup=6,20,20&amp;vaa=1&amp;vcp=1&amp;vop=1&amp;pid=16fd6d97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3466870"/>
                  </p:ext>
                </p:extLst>
              </p:nvPr>
            </p:nvGraphicFramePr>
            <p:xfrm>
              <a:off x="539496" y="3413466"/>
              <a:ext cx="11082528" cy="779654"/>
            </p:xfrm>
            <a:graphic>
              <a:graphicData uri="http://schemas.openxmlformats.org/drawingml/2006/table">
                <a:tbl>
                  <a:tblPr/>
                  <a:tblGrid>
                    <a:gridCol w="15361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97" r="-622619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97" t="-101563" r="-62261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0.27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0.73</a:t>
                          </a:r>
                          <a:endParaRPr lang="en-US" altLang="zh-CN" sz="1200" dirty="0">
                            <a:solidFill>
                              <a:srgbClr val="00376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B_7_AS.21_3#ff6ae9fce?vaa=1&amp;vcp=1&amp;vop=1&amp;pid=16fd6d97e&amp;color=36,64,97&amp;vtp=1&amp;bbb=1"/>
              <p:cNvSpPr/>
              <p:nvPr/>
            </p:nvSpPr>
            <p:spPr>
              <a:xfrm>
                <a:off x="539496" y="4327866"/>
                <a:ext cx="11109960" cy="3592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=1)=0.73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)=0.73×0.27=0.197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B_7_AS.21_3#ff6ae9fce?vaa=1&amp;vcp=1&amp;vop=1&amp;pid=16fd6d9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27866"/>
                <a:ext cx="11109960" cy="359220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0866f8de?vcp=1&amp;pid=fe3e7320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根据离散型随机变量的均值求参数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25_1#d2fbfb4ef?vaa=1&amp;vcp=1&amp;vop=1&amp;pid=d0866f8de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某一离散型随机变量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的概率分布列如表所示，且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25_1#d2fbfb4ef?vaa=1&amp;vcp=1&amp;vop=1&amp;pid=d0866f8d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C_7_BD.25_2#d2fbfb4ef?colgroup=6,13,6,6,13&amp;vaa=1&amp;vcp=1&amp;vop=1&amp;pid=d0866f8d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6987944"/>
                  </p:ext>
                </p:extLst>
              </p:nvPr>
            </p:nvGraphicFramePr>
            <p:xfrm>
              <a:off x="539496" y="1815171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09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C_7_BD.25_2#d2fbfb4ef?colgroup=6,13,6,6,13&amp;vaa=1&amp;vcp=1&amp;vop=1&amp;pid=d0866f8d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6987944"/>
                  </p:ext>
                </p:extLst>
              </p:nvPr>
            </p:nvGraphicFramePr>
            <p:xfrm>
              <a:off x="539496" y="1815171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095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538" r="-61574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03125" r="-61574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7480" t="-103125" r="-30866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7480" t="-103125" r="-20866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7_AN.27_1#d2fbfb4ef.bracket?vaa=1&amp;vcp=1&amp;vop=1&amp;pid=d0866f8de&amp;color=36,64,97&amp;vpa=7&amp;vtp=1"/>
          <p:cNvSpPr/>
          <p:nvPr/>
        </p:nvSpPr>
        <p:spPr>
          <a:xfrm>
            <a:off x="8931974" y="141156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7_BD.25_3#d2fbfb4ef.choices?vaa=1&amp;vcp=1&amp;vop=1&amp;pid=d0866f8de&amp;color=36,64,97&amp;vtp=1&amp;bbb=1"/>
              <p:cNvSpPr/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0219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C.0.1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6" name="QC_7_BD.25_3#d2fbfb4ef.choices?vaa=1&amp;vcp=1&amp;vop=1&amp;pid=d0866f8d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26_1#d2fbfb4ef?vaa=1&amp;vcp=1&amp;vop=1&amp;pid=d0866f8de&amp;color=36,64,97&amp;vtp=1&amp;bbb=1"/>
              <p:cNvSpPr/>
              <p:nvPr/>
            </p:nvSpPr>
            <p:spPr>
              <a:xfrm>
                <a:off x="539496" y="3094061"/>
                <a:ext cx="11109960" cy="11878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+0.3=1.5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=0.4−0.4=0.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7_AS.26_1#d2fbfb4ef?vaa=1&amp;vcp=1&amp;vop=1&amp;pid=d0866f8d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4061"/>
                <a:ext cx="11109960" cy="1187895"/>
              </a:xfrm>
              <a:prstGeom prst="rect">
                <a:avLst/>
              </a:prstGeom>
              <a:blipFill>
                <a:blip r:embed="rId6"/>
                <a:stretch>
                  <a:fillRect l="-1317" b="-12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8e9b27f9d?vcp=1&amp;pid=fe3e7320c&amp;color=101,101,255&amp;vtp=1&amp;bt=1&amp;bbb=1"/>
          <p:cNvSpPr/>
          <p:nvPr/>
        </p:nvSpPr>
        <p:spPr>
          <a:xfrm>
            <a:off x="539496" y="828000"/>
            <a:ext cx="11109960" cy="4279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根据离散型随机变量的方差求参数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29_1#d601e7db0?vaa=1&amp;vcp=1&amp;vop=1&amp;pid=8e9b27f9d&amp;color=36,64,97&amp;vtp=1&amp;bbb=1"/>
              <p:cNvSpPr/>
              <p:nvPr/>
            </p:nvSpPr>
            <p:spPr>
              <a:xfrm>
                <a:off x="539496" y="1310026"/>
                <a:ext cx="11109960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[重庆沙坪坝区2025高二期中]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29_1#d601e7db0?vaa=1&amp;vcp=1&amp;vop=1&amp;pid=8e9b27f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0026"/>
                <a:ext cx="11109960" cy="341630"/>
              </a:xfrm>
              <a:prstGeom prst="rect">
                <a:avLst/>
              </a:prstGeom>
              <a:blipFill>
                <a:blip r:embed="rId3"/>
                <a:stretch>
                  <a:fillRect l="-1317" t="-8929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C_7_BD.29_2#d601e7db0?colgroup=6,13,13,13&amp;vaa=1&amp;vcp=1&amp;vop=1&amp;pid=8e9b27f9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3295381"/>
                  </p:ext>
                </p:extLst>
              </p:nvPr>
            </p:nvGraphicFramePr>
            <p:xfrm>
              <a:off x="539496" y="1783605"/>
              <a:ext cx="11073384" cy="994728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166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810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C_7_BD.29_2#d601e7db0?colgroup=6,13,13,13&amp;vaa=1&amp;vcp=1&amp;vop=1&amp;pid=8e9b27f9d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3295381"/>
                  </p:ext>
                </p:extLst>
              </p:nvPr>
            </p:nvGraphicFramePr>
            <p:xfrm>
              <a:off x="539496" y="1783605"/>
              <a:ext cx="11073384" cy="994728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166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8" t="-1449" r="-624701" b="-142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1449" r="-100383" b="-1420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7810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8" t="-73684" r="-624701" b="-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76" t="-73684" r="-200383" b="-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8276" t="-73684" r="-100383" b="-31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8276" t="-73684" r="-383" b="-31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7_BD.29_3#d601e7db0?vaa=1&amp;vcp=1&amp;vop=1&amp;pid=8e9b27f9d&amp;color=36,64,97&amp;vtp=1&amp;bbb=1"/>
              <p:cNvSpPr/>
              <p:nvPr/>
            </p:nvSpPr>
            <p:spPr>
              <a:xfrm>
                <a:off x="539496" y="2913905"/>
                <a:ext cx="11109960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5" name="QC_7_BD.29_3#d601e7db0?vaa=1&amp;vcp=1&amp;vop=1&amp;pid=8e9b27f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13905"/>
                <a:ext cx="11109960" cy="341630"/>
              </a:xfrm>
              <a:prstGeom prst="rect">
                <a:avLst/>
              </a:prstGeom>
              <a:blipFill>
                <a:blip r:embed="rId5"/>
                <a:stretch>
                  <a:fillRect l="-1317" t="-3571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7_AN.31_1#d601e7db0.bracket?vaa=1&amp;vcp=1&amp;vop=1&amp;pid=8e9b27f9d&amp;color=36,64,97&amp;vpa=8&amp;vtp=1"/>
          <p:cNvSpPr/>
          <p:nvPr/>
        </p:nvSpPr>
        <p:spPr>
          <a:xfrm>
            <a:off x="5160328" y="298109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BD.29_4#d601e7db0.choices?vaa=1&amp;vcp=1&amp;vop=1&amp;pid=8e9b27f9d&amp;color=36,64,97&amp;vtp=1&amp;bbb=1"/>
              <p:cNvSpPr/>
              <p:nvPr/>
            </p:nvSpPr>
            <p:spPr>
              <a:xfrm>
                <a:off x="539496" y="3260996"/>
                <a:ext cx="11109960" cy="5069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7_BD.29_4#d601e7db0.choices?vaa=1&amp;vcp=1&amp;vop=1&amp;pid=8e9b27f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0996"/>
                <a:ext cx="11109960" cy="506921"/>
              </a:xfrm>
              <a:prstGeom prst="rect">
                <a:avLst/>
              </a:prstGeom>
              <a:blipFill>
                <a:blip r:embed="rId6"/>
                <a:stretch>
                  <a:fillRect l="-1317" b="-15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QC_7_AS.30_1#d601e7db0?vaa=1&amp;vcp=1&amp;vop=1&amp;pid=8e9b27f9d&amp;color=36,64,97&amp;vtp=1&amp;bbb=1"/>
              <p:cNvSpPr/>
              <p:nvPr/>
            </p:nvSpPr>
            <p:spPr>
              <a:xfrm>
                <a:off x="539496" y="3773759"/>
                <a:ext cx="11109960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由题得期望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据方差公式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，则其图象对称轴为直线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取得最小值.故选B．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8" name="QC_7_AS.30_1#d601e7db0?vaa=1&amp;vcp=1&amp;vop=1&amp;pid=8e9b27f9d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73759"/>
                <a:ext cx="11109960" cy="1727200"/>
              </a:xfrm>
              <a:prstGeom prst="rect">
                <a:avLst/>
              </a:prstGeom>
              <a:blipFill>
                <a:blip r:embed="rId7"/>
                <a:stretch>
                  <a:fillRect l="-1317" b="-49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fcf23a9d?vcp=1&amp;pid=24f670f68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C_6_BD#ef1b6b707?vcp=1&amp;pid=bfcf23a9d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随机变量的均值与方差性质的应用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7_BD.33_1#199cce193?vaa=1&amp;vcp=1&amp;vop=1&amp;pid=ef1b6b707&amp;color=36,64,97&amp;vtp=1&amp;bbb=1&amp;hb=1"/>
              <p:cNvSpPr/>
              <p:nvPr/>
            </p:nvSpPr>
            <p:spPr>
              <a:xfrm>
                <a:off x="539496" y="185300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林老师等概率地从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1∼3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中抽取一个数字，记为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，叶老师等概率地从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1∼5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中抽取一个数字，记为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4" name="QC_7_BD.33_1#199cce193?vaa=1&amp;vcp=1&amp;vop=1&amp;pid=ef1b6b70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300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7_AN.35_1#199cce193.bracket?vaa=1&amp;vcp=1&amp;vop=1&amp;pid=ef1b6b707&amp;color=36,64,97&amp;vpa=9&amp;vtp=1"/>
          <p:cNvSpPr/>
          <p:nvPr/>
        </p:nvSpPr>
        <p:spPr>
          <a:xfrm>
            <a:off x="1570038" y="235835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7_BD.33_2#199cce193.choices?vaa=1&amp;vcp=1&amp;vop=1&amp;pid=ef1b6b707&amp;color=36,64,97&amp;vtp=1&amp;bbb=1"/>
          <p:cNvSpPr/>
          <p:nvPr/>
        </p:nvSpPr>
        <p:spPr>
          <a:xfrm>
            <a:off x="539496" y="262733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7_AS.34_1#199cce193?vaa=1&amp;vcp=1&amp;vop=1&amp;pid=ef1b6b707&amp;color=36,64,97&amp;vtp=1&amp;bbb=1&amp;hb=1"/>
              <p:cNvSpPr/>
              <p:nvPr/>
            </p:nvSpPr>
            <p:spPr>
              <a:xfrm>
                <a:off x="539496" y="2991826"/>
                <a:ext cx="11109960" cy="210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相互独立，所以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7" name="QC_7_AS.34_1#199cce193?vaa=1&amp;vcp=1&amp;vop=1&amp;pid=ef1b6b70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91826"/>
                <a:ext cx="11109960" cy="2106740"/>
              </a:xfrm>
              <a:prstGeom prst="rect">
                <a:avLst/>
              </a:prstGeom>
              <a:blipFill>
                <a:blip r:embed="rId4"/>
                <a:stretch>
                  <a:fillRect l="-1317" r="-1372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37_1#a762216f0?vcp=1&amp;vop=1&amp;pid=ef1b6b707&amp;color=36,64,97&amp;vtp=1&amp;bt=1&amp;bbb=1"/>
              <p:cNvSpPr/>
              <p:nvPr/>
            </p:nvSpPr>
            <p:spPr>
              <a:xfrm>
                <a:off x="539496" y="177909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例6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37_1#a762216f0?vcp=1&amp;vop=1&amp;pid=ef1b6b70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7909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5" name="QO_7_BD.37_2#a762216f0?colgroup=6,20,13,6&amp;vcp=1&amp;vop=1&amp;pid=ef1b6b70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5097251"/>
                  </p:ext>
                </p:extLst>
              </p:nvPr>
            </p:nvGraphicFramePr>
            <p:xfrm>
              <a:off x="539496" y="2267031"/>
              <a:ext cx="11082528" cy="927863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5" name="QO_7_BD.37_2#a762216f0?colgroup=6,20,13,6&amp;vcp=1&amp;vop=1&amp;pid=ef1b6b70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45097251"/>
                  </p:ext>
                </p:extLst>
              </p:nvPr>
            </p:nvGraphicFramePr>
            <p:xfrm>
              <a:off x="539496" y="2267031"/>
              <a:ext cx="11082528" cy="927863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r="-616929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567" r="-100128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73034" r="-61692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567" t="-73034" r="-10012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6591" t="-73034" r="-4848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6535" t="-73034" r="-78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38_1#358e4c8c4?vcp=1&amp;vop=1&amp;pid=a762216f0&amp;color=36,64,97&amp;vtp=1&amp;bbb=1"/>
              <p:cNvSpPr/>
              <p:nvPr/>
            </p:nvSpPr>
            <p:spPr>
              <a:xfrm>
                <a:off x="539496" y="3333832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求随机变量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38_1#358e4c8c4?vcp=1&amp;vop=1&amp;pid=a762216f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3832"/>
                <a:ext cx="11109960" cy="363284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39_1#358e4c8c4?vcp=1&amp;vop=1&amp;pid=a762216f0&amp;color=36,64,97&amp;vtp=1&amp;bbb=1"/>
              <p:cNvSpPr/>
              <p:nvPr/>
            </p:nvSpPr>
            <p:spPr>
              <a:xfrm>
                <a:off x="539496" y="3698322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【解】由分布列的性质知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39_1#358e4c8c4?vcp=1&amp;vop=1&amp;pid=a762216f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8322"/>
                <a:ext cx="11109960" cy="525463"/>
              </a:xfrm>
              <a:prstGeom prst="rect">
                <a:avLst/>
              </a:prstGeom>
              <a:blipFill>
                <a:blip r:embed="rId6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9" name="QO_8_AN.39_2#358e4c8c4?colgroup=15,15,15&amp;vcp=1&amp;vop=1&amp;pid=a762216f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1331716"/>
                  </p:ext>
                </p:extLst>
              </p:nvPr>
            </p:nvGraphicFramePr>
            <p:xfrm>
              <a:off x="539496" y="4351547"/>
              <a:ext cx="11073384" cy="928561"/>
            </p:xfrm>
            <a:graphic>
              <a:graphicData uri="http://schemas.openxmlformats.org/drawingml/2006/table">
                <a:tbl>
                  <a:tblPr/>
                  <a:tblGrid>
                    <a:gridCol w="3758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𝑋</m:t>
                                  </m:r>
                                </m:e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9" name="QO_8_AN.39_2#358e4c8c4?colgroup=15,15,15&amp;vcp=1&amp;vop=1&amp;pid=a762216f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1331716"/>
                  </p:ext>
                </p:extLst>
              </p:nvPr>
            </p:nvGraphicFramePr>
            <p:xfrm>
              <a:off x="539496" y="4351547"/>
              <a:ext cx="11073384" cy="928561"/>
            </p:xfrm>
            <a:graphic>
              <a:graphicData uri="http://schemas.openxmlformats.org/drawingml/2006/table">
                <a:tbl>
                  <a:tblPr/>
                  <a:tblGrid>
                    <a:gridCol w="3758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62" r="-194814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73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62" t="-73034" r="-194814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103000" t="-73034" r="-10033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203000" t="-73034" r="-333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40_1#7d41b7137?vcp=1&amp;vop=1&amp;pid=a762216f0&amp;color=36,64,97&amp;vtp=1&amp;bt=1&amp;bbb=1"/>
              <p:cNvSpPr/>
              <p:nvPr/>
            </p:nvSpPr>
            <p:spPr>
              <a:xfrm>
                <a:off x="539496" y="160069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的均值和方差；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40_1#7d41b7137?vcp=1&amp;vop=1&amp;pid=a762216f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069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41_1#7d41b7137?vcp=1&amp;vop=1&amp;pid=a762216f0&amp;color=36,64,97&amp;vtp=1&amp;bbb=1&amp;hb=1"/>
              <p:cNvSpPr/>
              <p:nvPr/>
            </p:nvSpPr>
            <p:spPr>
              <a:xfrm>
                <a:off x="539496" y="1974329"/>
                <a:ext cx="11109960" cy="3447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：由（1）知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)=(−1)×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41_1#7d41b7137?vcp=1&amp;vop=1&amp;pid=a762216f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4329"/>
                <a:ext cx="11109960" cy="3447034"/>
              </a:xfrm>
              <a:prstGeom prst="rect">
                <a:avLst/>
              </a:prstGeom>
              <a:blipFill>
                <a:blip r:embed="rId4"/>
                <a:stretch>
                  <a:fillRect l="-1317" b="-2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42_1#1632ce8d0?vcp=1&amp;vop=1&amp;pid=a762216f0&amp;color=36,64,97&amp;vtp=1&amp;bt=1&amp;bbb=1"/>
              <p:cNvSpPr/>
              <p:nvPr/>
            </p:nvSpPr>
            <p:spPr>
              <a:xfrm>
                <a:off x="539496" y="295495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的均值和方差.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42_1#1632ce8d0?vcp=1&amp;vop=1&amp;pid=a762216f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495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43_1#1632ce8d0?vcp=1&amp;vop=1&amp;pid=a762216f0&amp;color=36,64,97&amp;vtp=1&amp;bbb=1"/>
              <p:cNvSpPr/>
              <p:nvPr/>
            </p:nvSpPr>
            <p:spPr>
              <a:xfrm>
                <a:off x="539496" y="3328593"/>
                <a:ext cx="11109960" cy="7682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)+3=2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43_1#1632ce8d0?vcp=1&amp;vop=1&amp;pid=a762216f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8593"/>
                <a:ext cx="11109960" cy="768223"/>
              </a:xfrm>
              <a:prstGeom prst="rect">
                <a:avLst/>
              </a:prstGeom>
              <a:blipFill>
                <a:blip r:embed="rId4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1fbd2213?vcp=1&amp;pid=bfcf23a9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要点6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离散型随机变量的均值与方差的实际应用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44_1#7fabd5582?vcp=1&amp;vop=1&amp;pid=41fbd2213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例7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甲、乙两名射手在一次射击中的得分依次为两个相互独立的随机变量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的分布列分别如表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和表②所示.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BD.44_1#7fabd5582?vcp=1&amp;vop=1&amp;pid=41fbd221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49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O_7_BD.44_2#7fabd5582?colgroup=7,7,15,15&amp;vcp=1&amp;vop=1&amp;pid=41fbd221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844659"/>
                  </p:ext>
                </p:extLst>
              </p:nvPr>
            </p:nvGraphicFramePr>
            <p:xfrm>
              <a:off x="539496" y="221966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O_7_BD.44_2#7fabd5582?colgroup=7,7,15,15&amp;vcp=1&amp;vop=1&amp;pid=41fbd221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26844659"/>
                  </p:ext>
                </p:extLst>
              </p:nvPr>
            </p:nvGraphicFramePr>
            <p:xfrm>
              <a:off x="539496" y="221966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ξ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7" t="-103125" r="-49411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O_7_BD.44_3#7fabd5582?vcp=1&amp;vop=1&amp;pid=41fbd2213&amp;color=36,64,97&amp;vtp=1&amp;bbb=1"/>
          <p:cNvSpPr/>
          <p:nvPr/>
        </p:nvSpPr>
        <p:spPr>
          <a:xfrm>
            <a:off x="539496" y="3134066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表①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5" name="QO_7_BD.44_4#7fabd5582?colgroup=7,15,7,15&amp;vcp=1&amp;vop=1&amp;pid=41fbd221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960298"/>
                  </p:ext>
                </p:extLst>
              </p:nvPr>
            </p:nvGraphicFramePr>
            <p:xfrm>
              <a:off x="539496" y="362555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5" name="QO_7_BD.44_4#7fabd5582?colgroup=7,15,7,15&amp;vcp=1&amp;vop=1&amp;pid=41fbd221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9960298"/>
                  </p:ext>
                </p:extLst>
              </p:nvPr>
            </p:nvGraphicFramePr>
            <p:xfrm>
              <a:off x="539496" y="3625556"/>
              <a:ext cx="11064240" cy="779654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74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η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27" t="-103125" r="-494118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QO_7_BD.44_5#7fabd5582?vcp=1&amp;vop=1&amp;pid=41fbd2213&amp;color=36,64,97&amp;vtp=1&amp;bbb=1"/>
          <p:cNvSpPr/>
          <p:nvPr/>
        </p:nvSpPr>
        <p:spPr>
          <a:xfrm>
            <a:off x="539496" y="4539956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表②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O_8_BD.45_1#3d6533c65?vcp=1&amp;vop=1&amp;pid=7fabd5582&amp;color=36,64,97&amp;vtp=1&amp;bbb=1"/>
              <p:cNvSpPr/>
              <p:nvPr/>
            </p:nvSpPr>
            <p:spPr>
              <a:xfrm>
                <a:off x="539496" y="49464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O_8_BD.45_1#3d6533c65?vcp=1&amp;vop=1&amp;pid=7fabd558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4641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8_AN.46_1#3d6533c65?vcp=1&amp;vop=1&amp;pid=7fabd5582&amp;color=36,64,97&amp;vtp=1&amp;bbb=1&amp;hb=1"/>
              <p:cNvSpPr/>
              <p:nvPr/>
            </p:nvSpPr>
            <p:spPr>
              <a:xfrm>
                <a:off x="539496" y="5319736"/>
                <a:ext cx="11109960" cy="7556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【解】由离散型随机变量分布列的性质得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+0.1+0.6=1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；同理，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+0.3=1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9" name="QO_8_AN.46_1#3d6533c65?vcp=1&amp;vop=1&amp;pid=7fabd558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19736"/>
                <a:ext cx="11109960" cy="755650"/>
              </a:xfrm>
              <a:prstGeom prst="rect">
                <a:avLst/>
              </a:prstGeom>
              <a:blipFill>
                <a:blip r:embed="rId7"/>
                <a:stretch>
                  <a:fillRect l="-1317" b="-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8ac839c8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8ac839c8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8ac839c8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47_1#7a185d333?vcp=1&amp;vop=1&amp;pid=7fabd5582&amp;color=36,64,97&amp;vtp=1&amp;bt=1&amp;bbb=1"/>
              <p:cNvSpPr/>
              <p:nvPr/>
            </p:nvSpPr>
            <p:spPr>
              <a:xfrm>
                <a:off x="539496" y="211679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分别计算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的均值与方差，并依此分析甲、乙的技术状况.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47_1#7a185d333?vcp=1&amp;vop=1&amp;pid=7fabd558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679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48_1#7a185d333?vcp=1&amp;vop=1&amp;pid=7fabd5582&amp;color=36,64,97&amp;vtp=1&amp;bbb=1&amp;hb=1"/>
              <p:cNvSpPr/>
              <p:nvPr/>
            </p:nvSpPr>
            <p:spPr>
              <a:xfrm>
                <a:off x="539496" y="2477724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)=1×0.3+2×0.1+3×0.6=2.3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)=1×0.3+2×0.4+3×0.3=2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)=(1−2.3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×0.3+(2−2.3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×0.1+(3−2.3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×0.6=0.81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×0.3+(2−2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×0.4+(3−2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，说明在这次射击中，甲的平均得分比乙高，但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说明甲得分的稳定性不如乙，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因此甲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、乙两人技术都不够全面，各有优势和劣势.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48_1#7a185d333?vcp=1&amp;vop=1&amp;pid=7fabd558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7724"/>
                <a:ext cx="11109960" cy="2449640"/>
              </a:xfrm>
              <a:prstGeom prst="rect">
                <a:avLst/>
              </a:prstGeom>
              <a:blipFill>
                <a:blip r:embed="rId4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952b7bb2a.fixed?vcp=1&amp;pid=8ac839c8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952b7bb2a.fixed?vcp=1&amp;pid=8ac839c8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</a:t>
            </a:r>
            <a:endParaRPr lang="en-US" altLang="zh-CN" sz="4900" dirty="0"/>
          </a:p>
        </p:txBody>
      </p:sp>
      <p:sp>
        <p:nvSpPr>
          <p:cNvPr id="4" name="C_2_BD#952b7bb2a.fixed?vcp=1&amp;pid=8ac839c88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离散型随机变量的数字特征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d77703a1.fixed?vcp=1&amp;pid=952b7bb2a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4d77703a1.fixed?vcp=1&amp;pid=952b7bb2a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7.3.1</a:t>
            </a:r>
            <a:endParaRPr lang="en-US" altLang="zh-CN" sz="5400" dirty="0"/>
          </a:p>
        </p:txBody>
      </p:sp>
      <p:sp>
        <p:nvSpPr>
          <p:cNvPr id="4" name="C_3#4d77703a1.fixed?vcp=1&amp;pid=952b7bb2a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900"/>
              </a:lnSpc>
            </a:pPr>
            <a:r>
              <a:rPr lang="en-US" altLang="zh-CN" sz="48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离散型随机变量的均值</a:t>
            </a:r>
            <a:endParaRPr lang="en-US" altLang="zh-CN" sz="4800" dirty="0"/>
          </a:p>
        </p:txBody>
      </p:sp>
      <p:pic>
        <p:nvPicPr>
          <p:cNvPr id="5" name="C_3#4d77703a1.fixed?vcp=1&amp;pid=952b7bb2a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4d77703a1.fixed?vcp=1&amp;pid=952b7bb2a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7.3.2</a:t>
            </a:r>
            <a:endParaRPr lang="en-US" altLang="zh-CN" sz="5400" dirty="0"/>
          </a:p>
        </p:txBody>
      </p:sp>
      <p:sp>
        <p:nvSpPr>
          <p:cNvPr id="7" name="C_3_BD#4d77703a1.fixed?vcp=1&amp;pid=952b7bb2a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900"/>
              </a:lnSpc>
            </a:pPr>
            <a:r>
              <a:rPr lang="en-US" altLang="zh-CN" sz="48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离散型随机变量的方差</a:t>
            </a:r>
            <a:endParaRPr lang="en-US" altLang="zh-CN" sz="4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ab1112bf?lid=f153b9d31&amp;cid=f153b9d31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离散型随机变量的均值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3" name="C_1#目录1:cab1112bf?lid=7a77dadc9&amp;cid=7a77dadc9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离散型随机变量的方差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4" name="C_1#目录1:cab1112bf?lid=06f8b1493&amp;cid=06f8b1493&amp;vtp=1&amp;bbb=1">
            <a:hlinkClick r:id="rId4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两点分布的均值与方差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5" name="C_1#目录1:cab1112bf?lid=20f82c8e3&amp;cid=20f82c8e3&amp;vtp=1&amp;bbb=1">
            <a:hlinkClick r:id="rId4" action="ppaction://hlinksldjump"/>
          </p:cNvPr>
          <p:cNvSpPr/>
          <p:nvPr/>
        </p:nvSpPr>
        <p:spPr>
          <a:xfrm>
            <a:off x="6044184" y="399135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利用定义求离散型随机变量的均值与方差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6" name="C_1#目录1:cab1112bf?lid=16fd6d97e&amp;cid=16fd6d97e&amp;vtp=1&amp;bbb=1">
            <a:hlinkClick r:id="rId5" action="ppaction://hlinksldjump"/>
          </p:cNvPr>
          <p:cNvSpPr/>
          <p:nvPr/>
        </p:nvSpPr>
        <p:spPr>
          <a:xfrm>
            <a:off x="6044184" y="439369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两点分布的均值与方差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7" name="C_1#目录1:cab1112bf?lid=d0866f8de&amp;cid=d0866f8de&amp;vtp=1&amp;bbb=1">
            <a:hlinkClick r:id="rId6" action="ppaction://hlinksldjump"/>
          </p:cNvPr>
          <p:cNvSpPr/>
          <p:nvPr/>
        </p:nvSpPr>
        <p:spPr>
          <a:xfrm>
            <a:off x="6044184" y="478688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根据离散型随机变量的均值求参数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8" name="C_1#目录1:cab1112bf?lid=8e9b27f9d&amp;cid=8e9b27f9d&amp;vtp=1&amp;bbb=1">
            <a:hlinkClick r:id="rId7" action="ppaction://hlinksldjump"/>
          </p:cNvPr>
          <p:cNvSpPr/>
          <p:nvPr/>
        </p:nvSpPr>
        <p:spPr>
          <a:xfrm>
            <a:off x="6044184" y="518007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根据离散型随机变量的方差求参数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9" name="C_1#目录1:cab1112bf?lid=ef1b6b707&amp;cid=ef1b6b707&amp;vtp=1&amp;bbb=1">
            <a:hlinkClick r:id="rId8" action="ppaction://hlinksldjump"/>
          </p:cNvPr>
          <p:cNvSpPr/>
          <p:nvPr/>
        </p:nvSpPr>
        <p:spPr>
          <a:xfrm>
            <a:off x="6044184" y="557326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随机变量的均值与方差性质的应用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10" name="C_1#目录1:cab1112bf?lid=41fbd2213&amp;cid=41fbd2213&amp;vtp=1&amp;bbb=1">
            <a:hlinkClick r:id="rId9" action="ppaction://hlinksldjump"/>
          </p:cNvPr>
          <p:cNvSpPr/>
          <p:nvPr/>
        </p:nvSpPr>
        <p:spPr>
          <a:xfrm>
            <a:off x="6044184" y="597560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要点6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离散型随机变量的均值与方差的实际应用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11" name="O_0#目录1:cab1112bf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2" name="O_0#目录1:cab1112bf.fixed?vcp=1&amp;color=36,64,97&amp;tib=255,255,255&amp;vtp=1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3" name="O_0#目录1:cab1112bf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4" name="O_0#目录1:cab1112bf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5" name="O_0#目录1:cab1112bf.fixed?lid=cab1112bf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6" name="O_0#目录1:cab1112bf.fixed?lid=24f670f68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cab1112bf?vcp=1&amp;pid=4d77703a1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cab1112bf?vcp=1&amp;pid=4d77703a1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f153b9d31?vcp=1&amp;pid=cab1112bf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离散型随机变量的均值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5" name="C_5_BD#7a77dadc9?vcp=1&amp;pid=cab1112bf&amp;color=101,101,255&amp;vtp=1&amp;bbb=1"/>
          <p:cNvSpPr/>
          <p:nvPr/>
        </p:nvSpPr>
        <p:spPr>
          <a:xfrm>
            <a:off x="539496" y="196255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离散型随机变量的方差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pic>
        <p:nvPicPr>
          <p:cNvPr id="6" name="QO_6_BD.1_1#6fdd52ff3?vcp=1&amp;vop=1&amp;pid=7a77dadc9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72" y="2508495"/>
            <a:ext cx="89611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6_BD.1_1#6fdd52ff3?vcp=1&amp;vop=1&amp;pid=7a77dadc9&amp;color=36,64,97&amp;vtp=1&amp;bbb=1"/>
          <p:cNvSpPr/>
          <p:nvPr/>
        </p:nvSpPr>
        <p:spPr>
          <a:xfrm>
            <a:off x="539496" y="246106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（正确的打“√”，错误的打“×”）.</a:t>
            </a:r>
            <a:endParaRPr lang="en-US" altLang="zh-CN" sz="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QT_7_BD.2_1#ca32413ad?vaa=1&amp;vcp=1&amp;pid=6fdd52ff3&amp;color=36,64,97&amp;vtp=1&amp;bbb=1"/>
              <p:cNvSpPr/>
              <p:nvPr/>
            </p:nvSpPr>
            <p:spPr>
              <a:xfrm>
                <a:off x="539496" y="286742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取值的概率的平均值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8" name="QT_7_BD.2_1#ca32413ad?vaa=1&amp;vcp=1&amp;pid=6fdd52ff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67429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T_7_AN.4_1#ca32413ad.bracket?vaa=1&amp;vcp=1&amp;pid=6fdd52ff3&amp;color=36,64,97&amp;vpa=1&amp;vtp=1"/>
          <p:cNvSpPr/>
          <p:nvPr/>
        </p:nvSpPr>
        <p:spPr>
          <a:xfrm>
            <a:off x="7170007" y="2863619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T_7_AS.3_1#ca32413ad?vaa=1&amp;vcp=1&amp;pid=6fdd52ff3&amp;color=36,64,97&amp;vtp=1&amp;bbb=1"/>
              <p:cNvSpPr/>
              <p:nvPr/>
            </p:nvSpPr>
            <p:spPr>
              <a:xfrm>
                <a:off x="539496" y="32827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取值的平均水平.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T_7_AS.3_1#ca32413ad?vaa=1&amp;vcp=1&amp;pid=6fdd52ff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271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QT_7_BD.6_1#ebf3f1d84?vaa=1&amp;vcp=1&amp;pid=6fdd52ff3&amp;color=36,64,97&amp;vtp=1&amp;bbb=1"/>
              <p:cNvSpPr/>
              <p:nvPr/>
            </p:nvSpPr>
            <p:spPr>
              <a:xfrm>
                <a:off x="539496" y="369800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取值的平均水平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2" name="QT_7_BD.6_1#ebf3f1d84?vaa=1&amp;vcp=1&amp;pid=6fdd52ff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98009"/>
                <a:ext cx="11109960" cy="360680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QT_7_AN.8_1#ebf3f1d84.bracket?vaa=1&amp;vcp=1&amp;pid=6fdd52ff3&amp;color=36,64,97&amp;vpa=2&amp;vtp=1"/>
          <p:cNvSpPr/>
          <p:nvPr/>
        </p:nvSpPr>
        <p:spPr>
          <a:xfrm>
            <a:off x="6726397" y="3694199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QT_7_AS.7_1#ebf3f1d84?vaa=1&amp;vcp=1&amp;pid=6fdd52ff3&amp;color=36,64,97&amp;vtp=1&amp;bbb=1"/>
              <p:cNvSpPr/>
              <p:nvPr/>
            </p:nvSpPr>
            <p:spPr>
              <a:xfrm>
                <a:off x="539496" y="411329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反映了随机变量取值偏离其均值的平均程度.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4" name="QT_7_AS.7_1#ebf3f1d84?vaa=1&amp;vcp=1&amp;pid=6fdd52ff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13299"/>
                <a:ext cx="11109960" cy="363665"/>
              </a:xfrm>
              <a:prstGeom prst="rect">
                <a:avLst/>
              </a:prstGeom>
              <a:blipFill>
                <a:blip r:embed="rId8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T_7_BD.10_1#8de2a869c?vaa=1&amp;vcp=1&amp;pid=6fdd52ff3&amp;color=36,64,97&amp;vtp=1&amp;bt=1&amp;bbb=1"/>
              <p:cNvSpPr/>
              <p:nvPr/>
            </p:nvSpPr>
            <p:spPr>
              <a:xfrm>
                <a:off x="539496" y="277087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反映了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取值的波动水平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T_7_BD.10_1#8de2a869c?vaa=1&amp;vcp=1&amp;pid=6fdd52ff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087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T_7_AN.12_1#8de2a869c.bracket?vaa=1&amp;vcp=1&amp;pid=6fdd52ff3&amp;color=36,64,97&amp;vpa=3&amp;vtp=1"/>
          <p:cNvSpPr/>
          <p:nvPr/>
        </p:nvSpPr>
        <p:spPr>
          <a:xfrm>
            <a:off x="6751797" y="2767062"/>
            <a:ext cx="29210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/>
          </a:p>
        </p:txBody>
      </p:sp>
      <p:sp>
        <p:nvSpPr>
          <p:cNvPr id="4" name="QT_7_AS.11_1#8de2a869c?vaa=1&amp;vcp=1&amp;pid=6fdd52ff3&amp;color=36,64,97&amp;vtp=1&amp;bbb=1"/>
          <p:cNvSpPr/>
          <p:nvPr/>
        </p:nvSpPr>
        <p:spPr>
          <a:xfrm>
            <a:off x="539496" y="314145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由方差的定义可知正确.</a:t>
            </a:r>
            <a:endParaRPr lang="en-US" altLang="zh-CN" sz="1800" dirty="0"/>
          </a:p>
        </p:txBody>
      </p:sp>
      <p:sp>
        <p:nvSpPr>
          <p:cNvPr id="6" name="QT_7_BD.14_1#64984dbe8?vaa=1&amp;vcp=1&amp;pid=6fdd52ff3&amp;color=36,64,97&amp;vtp=1&amp;bbb=1"/>
          <p:cNvSpPr/>
          <p:nvPr/>
        </p:nvSpPr>
        <p:spPr>
          <a:xfrm>
            <a:off x="539496" y="354792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离散型随机变量的方差越大，随机变量越稳定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T_7_AN.16_1#64984dbe8.bracket?vaa=1&amp;vcp=1&amp;pid=6fdd52ff3&amp;color=36,64,97&amp;vpa=4&amp;vtp=1"/>
          <p:cNvSpPr/>
          <p:nvPr/>
        </p:nvSpPr>
        <p:spPr>
          <a:xfrm>
            <a:off x="5910803" y="3544111"/>
            <a:ext cx="3365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/>
          </a:p>
        </p:txBody>
      </p:sp>
      <p:sp>
        <p:nvSpPr>
          <p:cNvPr id="8" name="QT_7_AS.15_1#64984dbe8?vaa=1&amp;vcp=1&amp;pid=6fdd52ff3&amp;color=36,64,97&amp;vtp=1&amp;bbb=1"/>
          <p:cNvSpPr/>
          <p:nvPr/>
        </p:nvSpPr>
        <p:spPr>
          <a:xfrm>
            <a:off x="539496" y="3924223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离散型随机变量的方差越大，说明随机变量的稳定性越差；方差越小，稳定性越好.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B8D28-189B-23F0-D11A-6A8AE1E2A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_5_BD#06f8b1493?vcp=1&amp;pid=cab1112bf&amp;color=101,101,255&amp;vtp=1&amp;bbb=1">
            <a:extLst>
              <a:ext uri="{FF2B5EF4-FFF2-40B4-BE49-F238E27FC236}">
                <a16:creationId xmlns:a16="http://schemas.microsoft.com/office/drawing/2014/main" id="{EA3C7F2E-8F08-548E-C2AE-F454BC6BE165}"/>
              </a:ext>
            </a:extLst>
          </p:cNvPr>
          <p:cNvSpPr/>
          <p:nvPr/>
        </p:nvSpPr>
        <p:spPr>
          <a:xfrm>
            <a:off x="541020" y="288032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两点分布的均值与方差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</p:spTree>
    <p:extLst>
      <p:ext uri="{BB962C8B-B14F-4D97-AF65-F5344CB8AC3E}">
        <p14:creationId xmlns:p14="http://schemas.microsoft.com/office/powerpoint/2010/main" val="229517300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24f670f68?vcp=1&amp;pid=4d77703a1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956437"/>
            <a:ext cx="493776" cy="521208"/>
          </a:xfrm>
          <a:prstGeom prst="rect">
            <a:avLst/>
          </a:prstGeom>
        </p:spPr>
      </p:pic>
      <p:sp>
        <p:nvSpPr>
          <p:cNvPr id="3" name="C_4_BD#24f670f68?vcp=1&amp;pid=4d77703a1&amp;color=61,88,159&amp;mp=1&amp;vtp=1&amp;bbb=1"/>
          <p:cNvSpPr/>
          <p:nvPr/>
        </p:nvSpPr>
        <p:spPr>
          <a:xfrm>
            <a:off x="1188720" y="956437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fe3e7320c?vcp=1&amp;pid=24f670f68&amp;color=61,88,159&amp;vtp=1&amp;bbb=1"/>
          <p:cNvSpPr/>
          <p:nvPr/>
        </p:nvSpPr>
        <p:spPr>
          <a:xfrm>
            <a:off x="539496" y="1616837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6_BD#20f82c8e3?vcp=1&amp;pid=fe3e7320c&amp;color=101,101,255&amp;vtp=1&amp;bbb=1"/>
          <p:cNvSpPr/>
          <p:nvPr/>
        </p:nvSpPr>
        <p:spPr>
          <a:xfrm>
            <a:off x="539496" y="2146885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利用定义求离散型随机变量的均值与方差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BD.18_1#c53e7fab0?vcp=1&amp;vop=1&amp;pid=20f82c8e3&amp;color=36,64,97&amp;vtp=1&amp;bbb=1&amp;hb=1"/>
              <p:cNvSpPr/>
              <p:nvPr/>
            </p:nvSpPr>
            <p:spPr>
              <a:xfrm>
                <a:off x="539496" y="2635743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在一个不透明的纸袋里装有5个大小相同的小球，其中有1个红球和4个黄球，规定每次从袋中任意摸出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球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，若摸出的是黄球则不再放回，直到摸出红球为止，求摸球次数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的均值和方差.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7_BD.18_1#c53e7fab0?vcp=1&amp;vop=1&amp;pid=20f82c8e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5743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r="-22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1205</Words>
  <Application>Microsoft Office PowerPoint</Application>
  <PresentationFormat>宽屏</PresentationFormat>
  <Paragraphs>201</Paragraphs>
  <Slides>20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2025-10-21T03:48:40Z</dcterms:created>
  <dcterms:modified xsi:type="dcterms:W3CDTF">2025-10-21T04:22:16Z</dcterms:modified>
  <cp:category/>
  <cp:contentStatus/>
</cp:coreProperties>
</file>